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59" r:id="rId3"/>
    <p:sldId id="260" r:id="rId4"/>
    <p:sldId id="261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4" r:id="rId20"/>
    <p:sldId id="285" r:id="rId21"/>
    <p:sldId id="280" r:id="rId22"/>
    <p:sldId id="281" r:id="rId23"/>
    <p:sldId id="282" r:id="rId24"/>
    <p:sldId id="283" r:id="rId25"/>
    <p:sldId id="286" r:id="rId26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638" autoAdjust="0"/>
  </p:normalViewPr>
  <p:slideViewPr>
    <p:cSldViewPr>
      <p:cViewPr>
        <p:scale>
          <a:sx n="104" d="100"/>
          <a:sy n="104" d="100"/>
        </p:scale>
        <p:origin x="-1470" y="-72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un légère déplacement de son étoile</a:t>
            </a:r>
          </a:p>
          <a:p>
            <a:pPr lvl="0"/>
            <a:endParaRPr lang="fr-FR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4320" y="937080"/>
            <a:ext cx="10089000" cy="27446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 vitesse radiale est la projection de la vitesse de l'étoile sur la ligne de visée de l'observateur.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En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comparant avec les longueurs d'onde du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laboratoire , et par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convention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,une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vitesse radiale 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positive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signifie que l'étoile s'éloigne, si elle est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négative , alors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l'étoile se rapproche.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6176" y="251445"/>
            <a:ext cx="199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Lire pour le diapo </a:t>
            </a:r>
            <a:r>
              <a:rPr lang="fr-FR" dirty="0" smtClean="0"/>
              <a:t>9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071640" cy="4608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r>
              <a:rPr lang="fr-FR" dirty="0"/>
              <a:t>Lire pour le diapo </a:t>
            </a:r>
            <a:r>
              <a:rPr lang="fr-FR" dirty="0" smtClean="0"/>
              <a:t>11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l">
              <a:buNone/>
            </a:pPr>
            <a:r>
              <a:rPr lang="fr-FR" sz="2000" dirty="0" smtClean="0"/>
              <a:t>Nous avons ici une courbe de vitesse radiale d’une étoile.</a:t>
            </a:r>
          </a:p>
          <a:p>
            <a:pPr marL="0" lvl="0" indent="0" algn="l">
              <a:buNone/>
            </a:pPr>
            <a:r>
              <a:rPr lang="fr-FR" sz="2000" dirty="0" smtClean="0"/>
              <a:t>On observe que la </a:t>
            </a:r>
            <a:r>
              <a:rPr lang="fr-FR" sz="2000" dirty="0"/>
              <a:t>vitesse radiale de l'étoile quand elle s'éloigne est plus grande que la vitesse </a:t>
            </a:r>
            <a:r>
              <a:rPr lang="fr-FR" sz="2000" dirty="0" smtClean="0"/>
              <a:t>radiale de </a:t>
            </a:r>
            <a:r>
              <a:rPr lang="fr-FR" sz="2000" dirty="0"/>
              <a:t>l'étoile quand elle se rapproche.</a:t>
            </a:r>
          </a:p>
          <a:p>
            <a:pPr marL="0" lvl="0" indent="0" algn="l">
              <a:buNone/>
            </a:pPr>
            <a:r>
              <a:rPr lang="fr-FR" sz="2000" dirty="0"/>
              <a:t>En </a:t>
            </a:r>
            <a:r>
              <a:rPr lang="fr-FR" sz="2000" dirty="0" smtClean="0"/>
              <a:t>effet , en </a:t>
            </a:r>
            <a:r>
              <a:rPr lang="fr-FR" sz="2000" dirty="0"/>
              <a:t>même temps que l'étoile orbite autour de son centre de </a:t>
            </a:r>
            <a:r>
              <a:rPr lang="fr-FR" sz="2000" dirty="0" smtClean="0"/>
              <a:t>masse , le </a:t>
            </a:r>
            <a:r>
              <a:rPr lang="fr-FR" sz="2000" dirty="0"/>
              <a:t>système étoile/planète s'éloigne </a:t>
            </a:r>
            <a:r>
              <a:rPr lang="fr-FR" sz="2000" dirty="0" smtClean="0"/>
              <a:t>aussi de </a:t>
            </a:r>
            <a:r>
              <a:rPr lang="fr-FR" sz="2000" dirty="0"/>
              <a:t>nous à une vitesse </a:t>
            </a:r>
            <a:r>
              <a:rPr lang="fr-FR" sz="2000" dirty="0" smtClean="0"/>
              <a:t>constante , donc </a:t>
            </a:r>
            <a:r>
              <a:rPr lang="fr-FR" sz="2000" dirty="0"/>
              <a:t>la vitesse radiale ne varie pas selon l'axe des abscisse mais une constant de vitesse qui est </a:t>
            </a:r>
            <a:r>
              <a:rPr lang="fr-FR" sz="2000" dirty="0" smtClean="0"/>
              <a:t>la vitesse </a:t>
            </a:r>
            <a:r>
              <a:rPr lang="fr-FR" sz="2000" dirty="0"/>
              <a:t>d'éloignement du système étoile planète.</a:t>
            </a: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r>
              <a:rPr lang="fr-FR" dirty="0"/>
              <a:t>Lire pour le diapo </a:t>
            </a:r>
            <a:r>
              <a:rPr lang="fr-FR" dirty="0" smtClean="0"/>
              <a:t>13</a:t>
            </a:r>
            <a:endParaRPr lang="fr-FR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108000" lvl="0" indent="0">
              <a:buNone/>
            </a:pPr>
            <a:r>
              <a:rPr lang="fr-FR" sz="2000" dirty="0" smtClean="0"/>
              <a:t>Cette méthode a plusieurs intérêt ,puisque grâce au spectre de l’étoile ,on peut connaître la période de la planète et en déduire la distance séparant la planète de l’étoile en utilisant la </a:t>
            </a:r>
            <a:r>
              <a:rPr lang="fr-FR" sz="2000" dirty="0"/>
              <a:t>troisième loi de Kepler </a:t>
            </a:r>
            <a:r>
              <a:rPr lang="fr-FR" sz="2000" dirty="0" smtClean="0"/>
              <a:t>et d’avoir la vitesse de la planète en </a:t>
            </a:r>
            <a:r>
              <a:rPr lang="fr-FR" sz="2000" dirty="0"/>
              <a:t>utilisant la loi de Newton sur la </a:t>
            </a:r>
            <a:r>
              <a:rPr lang="fr-FR" sz="2000" dirty="0" smtClean="0"/>
              <a:t>gravitation . En fin grâce à cette vitesse on peut calculer la masse de la planète.</a:t>
            </a:r>
            <a:endParaRPr lang="fr-F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5432" y="1619597"/>
            <a:ext cx="4605000" cy="374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51345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9800" y="6840"/>
            <a:ext cx="10123200" cy="52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dirty="0"/>
              <a:t>Lire pour le diapo </a:t>
            </a:r>
            <a:r>
              <a:rPr lang="fr-FR" dirty="0" smtClean="0"/>
              <a:t>15</a:t>
            </a:r>
            <a:endParaRPr lang="fr-FR" dirty="0"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Néanmoins cette méthode a des limites 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En effet ,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o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n ne peut pas détecter le moindre de décalage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des raies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spectrales si on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observe </a:t>
            </a:r>
            <a:endParaRPr lang="fr-FR" dirty="0" smtClean="0"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le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système comportant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deux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astre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à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90° de leur orbites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 et si la planète est trop petit ou trop </a:t>
            </a:r>
          </a:p>
          <a:p>
            <a:pPr lvl="0" hangingPunct="0"/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Loin par rapport à son étoile.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1760" y="3095279"/>
            <a:ext cx="9816840" cy="2304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Nous allons passer maintenant à la méthode de transit.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méthode de transit consiste à étudier de façon indirecte la luminosité d’une étoile avec un </a:t>
            </a:r>
            <a:endParaRPr lang="fr-FR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télescope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spatiale </a:t>
            </a: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S</a:t>
            </a: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i on a une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baisse de luminosité </a:t>
            </a: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et que cette baisse est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périodique on </a:t>
            </a:r>
            <a:endParaRPr lang="fr-FR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peut émettre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l’</a:t>
            </a: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hypothèse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qu’une planète est en orbite autour de cette étoile.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6176" y="1331565"/>
            <a:ext cx="211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Lire pour le diapo </a:t>
            </a:r>
            <a:r>
              <a:rPr lang="fr-FR" dirty="0" smtClean="0"/>
              <a:t>17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" y="626760"/>
            <a:ext cx="8583480" cy="498924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fr-FR" dirty="0" smtClean="0"/>
              <a:t>Lire pour le diapo 1</a:t>
            </a:r>
            <a:endParaRPr lang="fr-FR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82696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z="1800" dirty="0" smtClean="0"/>
              <a:t>Bonjour, nous allons voir ici les différentes méthodes de détections des </a:t>
            </a:r>
            <a:r>
              <a:rPr lang="fr-FR" sz="1800" dirty="0" err="1" smtClean="0"/>
              <a:t>exoplanètes</a:t>
            </a:r>
            <a:r>
              <a:rPr lang="fr-FR" sz="1800" dirty="0" smtClean="0"/>
              <a:t> .</a:t>
            </a:r>
          </a:p>
          <a:p>
            <a:pPr lvl="0"/>
            <a:r>
              <a:rPr lang="fr-FR" sz="1800" dirty="0" smtClean="0"/>
              <a:t>D'</a:t>
            </a:r>
            <a:r>
              <a:rPr lang="fr-FR" sz="1800" dirty="0" err="1" smtClean="0"/>
              <a:t>abords,il</a:t>
            </a:r>
            <a:r>
              <a:rPr lang="fr-FR" sz="1800" dirty="0" smtClean="0"/>
              <a:t> faut savoir que l'observation </a:t>
            </a:r>
            <a:r>
              <a:rPr lang="fr-FR" sz="1800" dirty="0"/>
              <a:t>directe d'une </a:t>
            </a:r>
            <a:r>
              <a:rPr lang="fr-FR" sz="1800" dirty="0" err="1"/>
              <a:t>exoplanète</a:t>
            </a:r>
            <a:r>
              <a:rPr lang="fr-FR" sz="1800" dirty="0"/>
              <a:t> est très difficile car la lumière en provenance de son étoile éblouit la caméra du télescope et empêche très souvent de voir la </a:t>
            </a:r>
            <a:r>
              <a:rPr lang="fr-FR" sz="1800" dirty="0" err="1"/>
              <a:t>planète.De</a:t>
            </a:r>
            <a:r>
              <a:rPr lang="fr-FR" sz="1800" dirty="0"/>
              <a:t> </a:t>
            </a:r>
            <a:r>
              <a:rPr lang="fr-FR" sz="1800" dirty="0" err="1"/>
              <a:t>plus,à</a:t>
            </a:r>
            <a:r>
              <a:rPr lang="fr-FR" sz="1800" dirty="0"/>
              <a:t> cause leur éloignement , la plupart des étoiles sont réduites à un point </a:t>
            </a:r>
            <a:r>
              <a:rPr lang="fr-FR" sz="1800" dirty="0" smtClean="0"/>
              <a:t>lumineux.</a:t>
            </a:r>
          </a:p>
          <a:p>
            <a:pPr lvl="0"/>
            <a:r>
              <a:rPr lang="fr-FR" sz="1800" dirty="0" err="1" smtClean="0"/>
              <a:t>Mais,il</a:t>
            </a:r>
            <a:r>
              <a:rPr lang="fr-FR" sz="1800" dirty="0" smtClean="0"/>
              <a:t> </a:t>
            </a:r>
            <a:r>
              <a:rPr lang="fr-FR" sz="1800" dirty="0"/>
              <a:t>est possible de voir les effets de la révolution d'une planète autour de son étoile car pendant que la planète fait le tour de son </a:t>
            </a:r>
            <a:r>
              <a:rPr lang="fr-FR" sz="1800" dirty="0" err="1" smtClean="0"/>
              <a:t>étoile,cela</a:t>
            </a:r>
            <a:r>
              <a:rPr lang="fr-FR" sz="1800" dirty="0" smtClean="0"/>
              <a:t> </a:t>
            </a:r>
            <a:r>
              <a:rPr lang="fr-FR" sz="1800" dirty="0"/>
              <a:t>induit un léger déplacement de l'étoile car elle </a:t>
            </a:r>
            <a:r>
              <a:rPr lang="fr-FR" sz="1800" dirty="0" smtClean="0"/>
              <a:t>tourne autour </a:t>
            </a:r>
            <a:r>
              <a:rPr lang="fr-FR" sz="1800" dirty="0"/>
              <a:t>du centre de gravité de l'ensemble {étoile-</a:t>
            </a:r>
            <a:r>
              <a:rPr lang="fr-FR" sz="1800" dirty="0" err="1"/>
              <a:t>exoplanète</a:t>
            </a:r>
            <a:r>
              <a:rPr lang="fr-FR" sz="1800" dirty="0" smtClean="0"/>
              <a:t>}.</a:t>
            </a:r>
            <a:endParaRPr lang="fr-FR" sz="1800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r>
              <a:rPr lang="fr-FR" dirty="0"/>
              <a:t>Lire pour le diapo </a:t>
            </a:r>
            <a:r>
              <a:rPr lang="fr-FR" dirty="0" smtClean="0"/>
              <a:t>19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5756760"/>
          </a:xfrm>
        </p:spPr>
        <p:txBody>
          <a:bodyPr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l">
              <a:buNone/>
            </a:pPr>
            <a:r>
              <a:rPr lang="fr-FR" sz="1800" dirty="0"/>
              <a:t>On peut voir sur le graphique 3 courbes de couleurs </a:t>
            </a:r>
            <a:r>
              <a:rPr lang="fr-FR" sz="1800" dirty="0" err="1"/>
              <a:t>différentes.Les</a:t>
            </a:r>
            <a:r>
              <a:rPr lang="fr-FR" sz="1800" dirty="0"/>
              <a:t> courbes rouge et verte ne varient pas </a:t>
            </a:r>
            <a:r>
              <a:rPr lang="fr-FR" sz="1800" dirty="0" err="1"/>
              <a:t>beaucoup,donc</a:t>
            </a:r>
            <a:r>
              <a:rPr lang="fr-FR" sz="1800" dirty="0"/>
              <a:t> ces étoiles n'ont pas d'</a:t>
            </a:r>
            <a:r>
              <a:rPr lang="fr-FR" sz="1800" dirty="0" err="1"/>
              <a:t>exoplanètes</a:t>
            </a:r>
            <a:r>
              <a:rPr lang="fr-FR" sz="1800" dirty="0"/>
              <a:t> donc elles servent de </a:t>
            </a:r>
            <a:r>
              <a:rPr lang="fr-FR" sz="1800" dirty="0" err="1"/>
              <a:t>références.Pour</a:t>
            </a:r>
            <a:r>
              <a:rPr lang="fr-FR" sz="1800" dirty="0"/>
              <a:t> la courbe bleu ,l'intensité a fortement diminué en t=8 et reste constant pendant jusqu'à t=16 soit 112 minutes(durée de la transit),c'est donc le moment où la planète passe devant son étoile.</a:t>
            </a:r>
          </a:p>
          <a:p>
            <a:pPr marL="0" lvl="0" indent="0" algn="l">
              <a:buNone/>
            </a:pPr>
            <a:r>
              <a:rPr lang="fr-FR" sz="1200" b="1" dirty="0"/>
              <a:t>Ne pas lire ça :</a:t>
            </a:r>
          </a:p>
          <a:p>
            <a:pPr marL="0" lvl="0" indent="0" algn="l">
              <a:buNone/>
            </a:pPr>
            <a:r>
              <a:rPr lang="fr-FR" sz="1200" dirty="0" err="1"/>
              <a:t>Étoile:HD</a:t>
            </a:r>
            <a:r>
              <a:rPr lang="fr-FR" sz="1200" dirty="0"/>
              <a:t> 189733a</a:t>
            </a:r>
          </a:p>
          <a:p>
            <a:pPr marL="0" lvl="0" indent="0" algn="l">
              <a:buNone/>
            </a:pPr>
            <a:r>
              <a:rPr lang="fr-FR" sz="1200" dirty="0"/>
              <a:t>La planète se trouve dans la constellation du petit renard, à proximité de la nébuleuse </a:t>
            </a:r>
            <a:r>
              <a:rPr lang="fr-FR" sz="1200" dirty="0" err="1"/>
              <a:t>Dumbell</a:t>
            </a:r>
            <a:r>
              <a:rPr lang="fr-FR" sz="1200" dirty="0"/>
              <a:t> M27.</a:t>
            </a:r>
          </a:p>
          <a:p>
            <a:pPr marL="0" lvl="0" indent="0" algn="l">
              <a:buNone/>
            </a:pPr>
            <a:r>
              <a:rPr lang="fr-FR" sz="1200" i="1" dirty="0"/>
              <a:t>Nom:</a:t>
            </a:r>
            <a:r>
              <a:rPr lang="fr-FR" sz="1200" dirty="0"/>
              <a:t> HD 189733b</a:t>
            </a:r>
          </a:p>
          <a:p>
            <a:pPr marL="0" lvl="0" indent="0" algn="l">
              <a:buNone/>
            </a:pPr>
            <a:r>
              <a:rPr lang="fr-FR" sz="1200" i="1" dirty="0"/>
              <a:t>Période de rotation:</a:t>
            </a:r>
            <a:r>
              <a:rPr lang="fr-FR" sz="1200" dirty="0"/>
              <a:t> 2.2 jours</a:t>
            </a:r>
          </a:p>
          <a:p>
            <a:pPr marL="0" lvl="0" indent="0" algn="l">
              <a:buNone/>
            </a:pPr>
            <a:r>
              <a:rPr lang="fr-FR" sz="1200" dirty="0"/>
              <a:t>Masse: 1.15 fois la masse de Jupiter</a:t>
            </a:r>
          </a:p>
          <a:p>
            <a:pPr marL="0" lvl="0" indent="0" algn="l">
              <a:buNone/>
            </a:pPr>
            <a:r>
              <a:rPr lang="fr-FR" sz="1200" dirty="0"/>
              <a:t>Rayon: 1.26 fois le rayon de Jupiter</a:t>
            </a:r>
          </a:p>
          <a:p>
            <a:pPr marL="0" lvl="0" indent="0" algn="l">
              <a:buNone/>
            </a:pPr>
            <a:r>
              <a:rPr lang="fr-FR" sz="1200" i="1" dirty="0"/>
              <a:t>Catégorie: </a:t>
            </a:r>
            <a:r>
              <a:rPr lang="fr-FR" sz="1200" dirty="0"/>
              <a:t>Jupiter Chaud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Période de transit = période de révolution de la planète</a:t>
            </a:r>
          </a:p>
          <a:p>
            <a:pPr lvl="0"/>
            <a:r>
              <a:rPr lang="fr-FR"/>
              <a:t>Profondeur de transit =taille de la planète</a:t>
            </a:r>
          </a:p>
          <a:p>
            <a:pPr lvl="0"/>
            <a:r>
              <a:rPr lang="fr-FR"/>
              <a:t>Ne nécessite pas de trop grande télescope</a:t>
            </a:r>
          </a:p>
          <a:p>
            <a:pPr lvl="0"/>
            <a:r>
              <a:rPr lang="fr-FR"/>
              <a:t>Planète=&gt;baisse de luminosité périodique</a:t>
            </a:r>
          </a:p>
          <a:p>
            <a:pPr lvl="0"/>
            <a:r>
              <a:rPr lang="fr-FR"/>
              <a:t>Baisse importante=&gt;planète grande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23760" y="3533760"/>
            <a:ext cx="10127880" cy="1372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Il y a plusieur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s intérêts d’utilisé cette méthode.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méthode de transit nous donne plusieurs informations : 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période de transit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qui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correspond à la période de révolution de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planète autour de l’étoile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.</a:t>
            </a:r>
          </a:p>
          <a:p>
            <a:pPr lvl="0" hangingPunct="0"/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De plus on peut déduire la taille de la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planète grâce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à la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profondeur de transit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.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En fin ,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c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’est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une méthode qui ne nécessite pas de trop grand télescope.</a:t>
            </a:r>
          </a:p>
        </p:txBody>
      </p:sp>
      <p:sp>
        <p:nvSpPr>
          <p:cNvPr id="3" name="Rectangle 2"/>
          <p:cNvSpPr/>
          <p:nvPr/>
        </p:nvSpPr>
        <p:spPr>
          <a:xfrm>
            <a:off x="4057415" y="1763613"/>
            <a:ext cx="211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Lire pour le diapo </a:t>
            </a:r>
            <a:r>
              <a:rPr lang="fr-FR" dirty="0" smtClean="0"/>
              <a:t>21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/>
          </a:p>
          <a:p>
            <a:pPr lvl="0">
              <a:buNone/>
            </a:pPr>
            <a:r>
              <a:rPr lang="fr-FR"/>
              <a:t>-Difficile d'avoir un angle favorable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31176" y="3707829"/>
            <a:ext cx="10219320" cy="859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Cependant i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est assez rare de pouvoir observer une planète d’un angle favorable 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pour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avoir une ligne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de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visée qui comprend l’</a:t>
            </a:r>
            <a:r>
              <a:rPr lang="fr-FR" sz="18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exoplanète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 et son étoile . </a:t>
            </a:r>
            <a:endParaRPr lang="fr-FR" sz="18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parfois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nécessaire d’attendre de nombreuses années selon la période orbital </a:t>
            </a: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 </a:t>
            </a:r>
            <a:r>
              <a:rPr lang="fr-FR" sz="18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la planète pour qu’elle passe devant l’étoile.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4168" y="1547589"/>
            <a:ext cx="211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Lire pour le diapo </a:t>
            </a:r>
            <a:r>
              <a:rPr lang="fr-FR" dirty="0" smtClean="0"/>
              <a:t>23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r>
              <a:rPr lang="fr-FR" dirty="0"/>
              <a:t>Lire pour le diapo 3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l">
              <a:buNone/>
            </a:pPr>
            <a:r>
              <a:rPr lang="fr-FR" sz="2000" dirty="0"/>
              <a:t>On peut </a:t>
            </a:r>
            <a:r>
              <a:rPr lang="fr-FR" sz="2000" dirty="0" smtClean="0"/>
              <a:t>voir ici </a:t>
            </a:r>
            <a:r>
              <a:rPr lang="fr-FR" sz="2000" dirty="0"/>
              <a:t>que comparer à l'étoile</a:t>
            </a:r>
            <a:r>
              <a:rPr lang="fr-FR" sz="2000" dirty="0" smtClean="0"/>
              <a:t>, les </a:t>
            </a:r>
            <a:r>
              <a:rPr lang="fr-FR" sz="2000" dirty="0"/>
              <a:t>planètes sont très peu </a:t>
            </a:r>
            <a:r>
              <a:rPr lang="fr-FR" sz="2000" dirty="0" smtClean="0"/>
              <a:t>lumineuse ,  dans </a:t>
            </a:r>
            <a:r>
              <a:rPr lang="fr-FR" sz="2000" dirty="0"/>
              <a:t>le domaine du </a:t>
            </a:r>
            <a:r>
              <a:rPr lang="fr-FR" sz="2000" dirty="0" smtClean="0"/>
              <a:t>visible , elles </a:t>
            </a:r>
            <a:r>
              <a:rPr lang="fr-FR" sz="2000" dirty="0"/>
              <a:t>ont souvent un millionième de l' intensité lumineuse de l'étoile.</a:t>
            </a:r>
          </a:p>
          <a:p>
            <a:pPr marL="0" lvl="0" indent="0" algn="l">
              <a:buNone/>
            </a:pPr>
            <a:r>
              <a:rPr lang="fr-FR" sz="2000" dirty="0"/>
              <a:t>Donc tous les </a:t>
            </a:r>
            <a:r>
              <a:rPr lang="fr-FR" sz="2000" dirty="0" err="1"/>
              <a:t>exoplanètes</a:t>
            </a:r>
            <a:r>
              <a:rPr lang="fr-FR" sz="2000" dirty="0"/>
              <a:t> observées directement par les télescopes spatiales sont </a:t>
            </a:r>
            <a:r>
              <a:rPr lang="fr-FR" sz="2000" dirty="0" err="1" smtClean="0"/>
              <a:t>énormes,éloignées</a:t>
            </a:r>
            <a:r>
              <a:rPr lang="fr-FR" sz="2000" dirty="0" smtClean="0"/>
              <a:t> </a:t>
            </a:r>
            <a:r>
              <a:rPr lang="fr-FR" sz="2000" dirty="0"/>
              <a:t>de leur </a:t>
            </a:r>
            <a:r>
              <a:rPr lang="fr-FR" sz="2000" dirty="0" smtClean="0"/>
              <a:t>étoile . De </a:t>
            </a:r>
            <a:r>
              <a:rPr lang="fr-FR" sz="2000" dirty="0"/>
              <a:t>plus elles sont très </a:t>
            </a:r>
            <a:r>
              <a:rPr lang="fr-FR" sz="2000" dirty="0" smtClean="0"/>
              <a:t>chaude , donc </a:t>
            </a:r>
            <a:r>
              <a:rPr lang="fr-FR" sz="2000" dirty="0"/>
              <a:t>émettent de l'infrarouge ,qui sont visible par les images d'infrarouges.</a:t>
            </a:r>
          </a:p>
        </p:txBody>
      </p:sp>
    </p:spTree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Effets Doppler</a:t>
            </a:r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2" y="1763613"/>
            <a:ext cx="5544408" cy="427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r>
              <a:rPr lang="fr-FR" dirty="0"/>
              <a:t>Lire pour le diapo </a:t>
            </a:r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3432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z="1800" dirty="0" smtClean="0"/>
              <a:t>Nous allons voir maintenant la première méthode de détection d’une </a:t>
            </a:r>
            <a:r>
              <a:rPr lang="fr-FR" sz="1800" dirty="0" err="1" smtClean="0"/>
              <a:t>exoplanète.c’est</a:t>
            </a:r>
            <a:r>
              <a:rPr lang="fr-FR" sz="1800" dirty="0" smtClean="0"/>
              <a:t> à dire la méthode des vitesses radiales.</a:t>
            </a:r>
          </a:p>
          <a:p>
            <a:r>
              <a:rPr lang="fr-FR" sz="1800" dirty="0" smtClean="0"/>
              <a:t>Tous d’abords ,le légère déplacement de l’étoile qu’on a évoqué auparavant est </a:t>
            </a:r>
            <a:r>
              <a:rPr lang="fr-FR" sz="1800" dirty="0"/>
              <a:t>détectable à l'aide de la spectroscopie grâce à l'effet </a:t>
            </a:r>
            <a:r>
              <a:rPr lang="fr-FR" sz="1800" dirty="0" smtClean="0"/>
              <a:t>Doppler-Fizeau en </a:t>
            </a:r>
            <a:r>
              <a:rPr lang="fr-FR" sz="1800" dirty="0"/>
              <a:t>étudiant le spectre de l'étoile</a:t>
            </a:r>
            <a:r>
              <a:rPr lang="fr-FR" sz="1800" dirty="0" smtClean="0"/>
              <a:t>.</a:t>
            </a:r>
            <a:endParaRPr lang="fr-FR" sz="1800" dirty="0"/>
          </a:p>
          <a:p>
            <a:pPr lvl="0"/>
            <a:r>
              <a:rPr lang="fr-FR" sz="1800" dirty="0" smtClean="0"/>
              <a:t>En </a:t>
            </a:r>
            <a:r>
              <a:rPr lang="fr-FR" sz="1800" dirty="0"/>
              <a:t>effet , L'effet Doppler est la modification de la fréquence d'une onde lorsque la source émettrice et le récepteur sont en mouvement relatif.</a:t>
            </a:r>
            <a:endParaRPr lang="fr-FR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Détermination de la vitesse radiale d'une étoile par effet Doppler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1226185"/>
            <a:ext cx="10167480" cy="3780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7752" y="1691605"/>
            <a:ext cx="9145016" cy="1424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hangingPunct="0"/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Ainsi , on peut déterminer </a:t>
            </a:r>
            <a:r>
              <a:rPr lang="fr-FR" dirty="0" smtClean="0">
                <a:latin typeface="Arial" pitchFamily="18"/>
                <a:ea typeface="微软雅黑" pitchFamily="2"/>
                <a:cs typeface="Lucida Sans" pitchFamily="2"/>
              </a:rPr>
              <a:t>facilement </a:t>
            </a:r>
            <a:r>
              <a:rPr lang="fr-FR" dirty="0">
                <a:latin typeface="Arial" pitchFamily="18"/>
                <a:ea typeface="微软雅黑" pitchFamily="2"/>
                <a:cs typeface="Lucida Sans" pitchFamily="2"/>
              </a:rPr>
              <a:t>la vitesse radiale.</a:t>
            </a:r>
          </a:p>
          <a:p>
            <a:pPr lvl="0" hangingPunct="0"/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grâce 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à la formule: </a:t>
            </a:r>
            <a:r>
              <a:rPr lang="fr-FR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</a:t>
            </a: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λ/λ.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2120" y="611485"/>
            <a:ext cx="199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Lire pour le diapo </a:t>
            </a:r>
            <a:r>
              <a:rPr lang="fr-FR" dirty="0" smtClean="0"/>
              <a:t>7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1042</Words>
  <Application>Microsoft Office PowerPoint</Application>
  <PresentationFormat>Personnalisé</PresentationFormat>
  <Paragraphs>94</Paragraphs>
  <Slides>25</Slides>
  <Notes>24</Notes>
  <HiddenSlides>12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Standard</vt:lpstr>
      <vt:lpstr>Méthode du détection d'une exoplanète : Les vitesses radiales et transit</vt:lpstr>
      <vt:lpstr>Lire pour le diapo 1</vt:lpstr>
      <vt:lpstr>Présentation PowerPoint</vt:lpstr>
      <vt:lpstr>Lire pour le diapo 3</vt:lpstr>
      <vt:lpstr>Effets Doppler</vt:lpstr>
      <vt:lpstr>Lire pour le diapo 5</vt:lpstr>
      <vt:lpstr>Détermination de la vitesse radiale d'une étoile par effet Doppler</vt:lpstr>
      <vt:lpstr>Présentation PowerPoint</vt:lpstr>
      <vt:lpstr>Vitesse radiale</vt:lpstr>
      <vt:lpstr>Présentation PowerPoint</vt:lpstr>
      <vt:lpstr>Présentation PowerPoint</vt:lpstr>
      <vt:lpstr>Lire pour le diapo 11</vt:lpstr>
      <vt:lpstr>Les intérêts de cette méthode ?</vt:lpstr>
      <vt:lpstr>Lire pour le diapo 13</vt:lpstr>
      <vt:lpstr>En quoi cette méthode est elle limité ?</vt:lpstr>
      <vt:lpstr>Présentation PowerPoint</vt:lpstr>
      <vt:lpstr>En quoi consiste la méthode de transit ?</vt:lpstr>
      <vt:lpstr>Présentation PowerPoint</vt:lpstr>
      <vt:lpstr>Présentation PowerPoint</vt:lpstr>
      <vt:lpstr>Lire pour le diapo 19</vt:lpstr>
      <vt:lpstr>Les intérêts de cette méthode ?</vt:lpstr>
      <vt:lpstr>Présentation PowerPoint</vt:lpstr>
      <vt:lpstr>En quoi cette méthode est elle limite ?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3670539</cp:lastModifiedBy>
  <cp:revision>50</cp:revision>
  <dcterms:created xsi:type="dcterms:W3CDTF">2017-03-11T12:21:49Z</dcterms:created>
  <dcterms:modified xsi:type="dcterms:W3CDTF">2017-04-22T14:35:51Z</dcterms:modified>
</cp:coreProperties>
</file>